
<file path=[Content_Types].xml><?xml version="1.0" encoding="utf-8"?>
<Types xmlns="http://schemas.openxmlformats.org/package/2006/content-types">
  <Default Extension="png" ContentType="image/png"/>
  <Default Extension="emf" ContentType="image/x-emf"/>
  <Default Extension="m4a" ContentType="audio/mp4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4" r:id="rId1"/>
    <p:sldMasterId id="2147483656" r:id="rId2"/>
  </p:sldMasterIdLst>
  <p:notesMasterIdLst>
    <p:notesMasterId r:id="rId13"/>
  </p:notesMasterIdLst>
  <p:handoutMasterIdLst>
    <p:handoutMasterId r:id="rId14"/>
  </p:handoutMasterIdLst>
  <p:sldIdLst>
    <p:sldId id="266" r:id="rId3"/>
    <p:sldId id="272" r:id="rId4"/>
    <p:sldId id="273" r:id="rId5"/>
    <p:sldId id="275" r:id="rId6"/>
    <p:sldId id="276" r:id="rId7"/>
    <p:sldId id="277" r:id="rId8"/>
    <p:sldId id="280" r:id="rId9"/>
    <p:sldId id="278" r:id="rId10"/>
    <p:sldId id="279" r:id="rId11"/>
    <p:sldId id="265" r:id="rId12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14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A5C"/>
    <a:srgbClr val="81A35B"/>
    <a:srgbClr val="118BB3"/>
    <a:srgbClr val="007A5D"/>
    <a:srgbClr val="008FBC"/>
    <a:srgbClr val="00B1EB"/>
    <a:srgbClr val="009B77"/>
    <a:srgbClr val="009B13"/>
    <a:srgbClr val="C99313"/>
    <a:srgbClr val="AC7F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3" autoAdjust="0"/>
    <p:restoredTop sz="94645" autoAdjust="0"/>
  </p:normalViewPr>
  <p:slideViewPr>
    <p:cSldViewPr snapToGrid="0" showGuides="1">
      <p:cViewPr varScale="1">
        <p:scale>
          <a:sx n="154" d="100"/>
          <a:sy n="154" d="100"/>
        </p:scale>
        <p:origin x="360" y="144"/>
      </p:cViewPr>
      <p:guideLst>
        <p:guide orient="horz" pos="3114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-3768" y="-78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004BC-B0E3-4208-A222-418A4F529526}" type="datetimeFigureOut">
              <a:rPr lang="de-DE" smtClean="0"/>
              <a:pPr/>
              <a:t>28.09.2022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E8CCCE-5D86-4F2C-A810-6EA86A7CE748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1339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p4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1D818D-C606-4ACC-B471-870C5A9C4C11}" type="datetimeFigureOut">
              <a:rPr lang="de-DE" smtClean="0"/>
              <a:pPr/>
              <a:t>28.09.2022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A32A09-A8F9-4844-A50B-996B9FD8E09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6537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master mit Sieg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212400" y="1986682"/>
            <a:ext cx="8934400" cy="2950419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 userDrawn="1"/>
        </p:nvSpPr>
        <p:spPr>
          <a:xfrm>
            <a:off x="212400" y="986040"/>
            <a:ext cx="8934400" cy="976109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FAU-Siegel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794156" y="2543265"/>
            <a:ext cx="2350844" cy="239077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6000" y="1047751"/>
            <a:ext cx="8568000" cy="4357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6000" y="1489898"/>
            <a:ext cx="8568000" cy="4603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396000" y="684000"/>
            <a:ext cx="8504559" cy="41307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540000" indent="-540000">
              <a:defRPr/>
            </a:lvl1pPr>
            <a:lvl2pPr marL="1080000" indent="-540000">
              <a:buFontTx/>
              <a:buNone/>
              <a:defRPr/>
            </a:lvl2pPr>
            <a:lvl3pPr marL="1620000" indent="-540000">
              <a:buFontTx/>
              <a:buNone/>
              <a:defRPr/>
            </a:lvl3pPr>
            <a:lvl4pPr>
              <a:buFontTx/>
              <a:buNone/>
              <a:defRPr/>
            </a:lvl4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</p:txBody>
      </p:sp>
      <p:sp>
        <p:nvSpPr>
          <p:cNvPr id="16" name="Datumsplatzhalter 1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ED79C1B-9CDF-412B-A63C-AF89948CABDD}" type="datetime1">
              <a:rPr lang="de-DE" smtClean="0"/>
              <a:pPr/>
              <a:t>28.09.2022</a:t>
            </a:fld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759437E-DD65-47AE-A718-65B9481C0A9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platzhalter 1"/>
          <p:cNvSpPr>
            <a:spLocks noGrp="1"/>
          </p:cNvSpPr>
          <p:nvPr>
            <p:ph type="title"/>
          </p:nvPr>
        </p:nvSpPr>
        <p:spPr>
          <a:xfrm>
            <a:off x="204788" y="48792"/>
            <a:ext cx="7886700" cy="4442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seite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396000" y="684000"/>
            <a:ext cx="8504559" cy="41307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540000" indent="-540000">
              <a:defRPr/>
            </a:lvl1pPr>
            <a:lvl2pPr marL="1080000" indent="-540000">
              <a:buFontTx/>
              <a:buNone/>
              <a:defRPr/>
            </a:lvl2pPr>
            <a:lvl3pPr marL="1620000" indent="-540000">
              <a:buFontTx/>
              <a:buNone/>
              <a:defRPr/>
            </a:lvl3pPr>
            <a:lvl4pPr>
              <a:buFontTx/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4"/>
            <a:endParaRPr lang="de-DE" dirty="0"/>
          </a:p>
        </p:txBody>
      </p:sp>
      <p:sp>
        <p:nvSpPr>
          <p:cNvPr id="8" name="Textplatzhalter 10"/>
          <p:cNvSpPr txBox="1">
            <a:spLocks/>
          </p:cNvSpPr>
          <p:nvPr userDrawn="1"/>
        </p:nvSpPr>
        <p:spPr>
          <a:xfrm>
            <a:off x="7287139" y="4224489"/>
            <a:ext cx="1426482" cy="473075"/>
          </a:xfrm>
          <a:prstGeom prst="rect">
            <a:avLst/>
          </a:prstGeom>
          <a:solidFill>
            <a:srgbClr val="008FBC"/>
          </a:solidFill>
        </p:spPr>
        <p:txBody>
          <a:bodyPr/>
          <a:lstStyle>
            <a:lvl1pPr>
              <a:defRPr sz="1200"/>
            </a:lvl1pPr>
            <a:lvl2pPr marL="0" algn="ctr">
              <a:spcBef>
                <a:spcPts val="0"/>
              </a:spcBef>
              <a:buNone/>
              <a:defRPr baseline="0"/>
            </a:lvl2pPr>
          </a:lstStyle>
          <a:p>
            <a:pPr marL="0" marR="0" lvl="1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Logo</a:t>
            </a:r>
          </a:p>
        </p:txBody>
      </p:sp>
      <p:sp>
        <p:nvSpPr>
          <p:cNvPr id="17" name="Datumsplatzhalter 1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C5E9C93-43BB-427D-BAED-6E64D055AC3E}" type="datetime1">
              <a:rPr lang="de-DE" smtClean="0"/>
              <a:pPr/>
              <a:t>28.09.2022</a:t>
            </a:fld>
            <a:endParaRPr lang="de-DE" dirty="0"/>
          </a:p>
        </p:txBody>
      </p:sp>
      <p:sp>
        <p:nvSpPr>
          <p:cNvPr id="18" name="Foliennummernplatzhalter 1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759437E-DD65-47AE-A718-65B9481C0A9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Titelplatzhalter 1"/>
          <p:cNvSpPr>
            <a:spLocks noGrp="1"/>
          </p:cNvSpPr>
          <p:nvPr>
            <p:ph type="title"/>
          </p:nvPr>
        </p:nvSpPr>
        <p:spPr>
          <a:xfrm>
            <a:off x="204788" y="48792"/>
            <a:ext cx="7886700" cy="4442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master eigenes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212400" y="1986682"/>
            <a:ext cx="8934400" cy="2950419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 userDrawn="1"/>
        </p:nvSpPr>
        <p:spPr>
          <a:xfrm>
            <a:off x="212400" y="986040"/>
            <a:ext cx="8934400" cy="976109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6000" y="1047751"/>
            <a:ext cx="8568000" cy="4357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6000" y="1489898"/>
            <a:ext cx="8568000" cy="4603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6" name="Textplatzhalter 10"/>
          <p:cNvSpPr txBox="1">
            <a:spLocks/>
          </p:cNvSpPr>
          <p:nvPr userDrawn="1"/>
        </p:nvSpPr>
        <p:spPr>
          <a:xfrm>
            <a:off x="7295606" y="4232956"/>
            <a:ext cx="1426482" cy="473075"/>
          </a:xfrm>
          <a:prstGeom prst="rect">
            <a:avLst/>
          </a:prstGeom>
          <a:solidFill>
            <a:srgbClr val="008FBC"/>
          </a:solidFill>
        </p:spPr>
        <p:txBody>
          <a:bodyPr/>
          <a:lstStyle>
            <a:lvl1pPr>
              <a:defRPr sz="1200"/>
            </a:lvl1pPr>
            <a:lvl2pPr marL="0" algn="ctr">
              <a:spcBef>
                <a:spcPts val="0"/>
              </a:spcBef>
              <a:buNone/>
              <a:defRPr baseline="0"/>
            </a:lvl2pPr>
          </a:lstStyle>
          <a:p>
            <a:pPr marL="0" marR="0" lvl="1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Logo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master mit Bild(er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/>
          <p:cNvSpPr>
            <a:spLocks noGrp="1"/>
          </p:cNvSpPr>
          <p:nvPr>
            <p:ph type="pic" sz="quarter" idx="10"/>
          </p:nvPr>
        </p:nvSpPr>
        <p:spPr>
          <a:xfrm>
            <a:off x="208800" y="1983581"/>
            <a:ext cx="8935200" cy="2952000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212400" y="986040"/>
            <a:ext cx="8934400" cy="976109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1600" y="1047751"/>
            <a:ext cx="8568000" cy="3960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5999" y="1489898"/>
            <a:ext cx="8568000" cy="4603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master mit größerem Raum für Titel + Sieg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212400" y="2986088"/>
            <a:ext cx="8932069" cy="195101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 userDrawn="1"/>
        </p:nvSpPr>
        <p:spPr>
          <a:xfrm>
            <a:off x="212400" y="986040"/>
            <a:ext cx="8935200" cy="197147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 descr="FAU-Siegel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855264" y="3609975"/>
            <a:ext cx="1294926" cy="131692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1599" y="1047750"/>
            <a:ext cx="8576963" cy="934516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79832" y="2014237"/>
            <a:ext cx="8591519" cy="8568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maste rmit größerem Raum für Titel +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212400" y="2986088"/>
            <a:ext cx="8932069" cy="195101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 userDrawn="1"/>
        </p:nvSpPr>
        <p:spPr>
          <a:xfrm>
            <a:off x="212400" y="986040"/>
            <a:ext cx="8935200" cy="197147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1599" y="1047750"/>
            <a:ext cx="8576963" cy="934516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79832" y="2014237"/>
            <a:ext cx="8591519" cy="8568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7" name="Textplatzhalter 10"/>
          <p:cNvSpPr txBox="1">
            <a:spLocks/>
          </p:cNvSpPr>
          <p:nvPr userDrawn="1"/>
        </p:nvSpPr>
        <p:spPr>
          <a:xfrm>
            <a:off x="7287139" y="4224489"/>
            <a:ext cx="1426482" cy="473075"/>
          </a:xfrm>
          <a:prstGeom prst="rect">
            <a:avLst/>
          </a:prstGeom>
          <a:solidFill>
            <a:srgbClr val="008FBC"/>
          </a:solidFill>
        </p:spPr>
        <p:txBody>
          <a:bodyPr/>
          <a:lstStyle>
            <a:lvl1pPr>
              <a:defRPr sz="1200"/>
            </a:lvl1pPr>
            <a:lvl2pPr marL="0" algn="ctr">
              <a:spcBef>
                <a:spcPts val="0"/>
              </a:spcBef>
              <a:buNone/>
              <a:defRPr baseline="0"/>
            </a:lvl2pPr>
          </a:lstStyle>
          <a:p>
            <a:pPr marL="0" marR="0" lvl="1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Logo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master mit größerem Raum für Titel und Bild(ern)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212400" y="986040"/>
            <a:ext cx="8935200" cy="197147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6000" y="1047750"/>
            <a:ext cx="8568000" cy="934516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6000" y="2014237"/>
            <a:ext cx="8568000" cy="85685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2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0"/>
          </p:nvPr>
        </p:nvSpPr>
        <p:spPr>
          <a:xfrm>
            <a:off x="212400" y="2988000"/>
            <a:ext cx="8931600" cy="1951200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FAU TeTitelmaster mit sehr großem Raum für Titel und Sieg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212400" y="986039"/>
            <a:ext cx="8934400" cy="3952673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0" name="Grafik 9" descr="FAU-Siegel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855264" y="3609975"/>
            <a:ext cx="1294926" cy="1316921"/>
          </a:xfrm>
          <a:prstGeom prst="rect">
            <a:avLst/>
          </a:prstGeom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81599" y="2864694"/>
            <a:ext cx="8589751" cy="198226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ts val="3200"/>
              </a:lnSpc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6000" y="1047751"/>
            <a:ext cx="8568000" cy="172742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280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755A94C6-B0FA-49BA-B334-C7EF0181C8CA}" type="datetimeFigureOut">
              <a:rPr lang="en-US" smtClean="0">
                <a:solidFill>
                  <a:srgbClr val="00B050">
                    <a:tint val="75000"/>
                  </a:srgbClr>
                </a:solidFill>
              </a:rPr>
              <a:pPr/>
              <a:t>9/28/2022</a:t>
            </a:fld>
            <a:endParaRPr lang="en-US">
              <a:solidFill>
                <a:srgbClr val="00B05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B05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05D5751-79B0-43A0-A543-EECE5F194014}" type="slidenum">
              <a:rPr lang="en-US" smtClean="0">
                <a:solidFill>
                  <a:srgbClr val="00B050">
                    <a:tint val="75000"/>
                  </a:srgbClr>
                </a:solidFill>
              </a:rPr>
              <a:pPr/>
              <a:t>‹Nr.›</a:t>
            </a:fld>
            <a:endParaRPr lang="en-US">
              <a:solidFill>
                <a:srgbClr val="00B050">
                  <a:tint val="75000"/>
                </a:srgbClr>
              </a:solidFill>
            </a:endParaRP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457200" y="200085"/>
            <a:ext cx="7886700" cy="510504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5973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396000" y="684000"/>
            <a:ext cx="8504559" cy="413078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540000" indent="-540000">
              <a:defRPr/>
            </a:lvl1pPr>
            <a:lvl2pPr marL="1080000" indent="-540000">
              <a:buFontTx/>
              <a:buNone/>
              <a:defRPr/>
            </a:lvl2pPr>
            <a:lvl3pPr marL="1620000" indent="-540000">
              <a:buFontTx/>
              <a:buNone/>
              <a:defRPr/>
            </a:lvl3pPr>
            <a:lvl4pPr>
              <a:buFontTx/>
              <a:buNone/>
              <a:defRPr/>
            </a:lvl4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</p:txBody>
      </p:sp>
      <p:sp>
        <p:nvSpPr>
          <p:cNvPr id="16" name="Datumsplatzhalter 1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ED79C1B-9CDF-412B-A63C-AF89948CABDD}" type="datetime1">
              <a:rPr lang="de-DE" smtClean="0"/>
              <a:pPr/>
              <a:t>28.09.2022</a:t>
            </a:fld>
            <a:endParaRPr lang="de-DE" dirty="0"/>
          </a:p>
        </p:txBody>
      </p:sp>
      <p:sp>
        <p:nvSpPr>
          <p:cNvPr id="17" name="Foliennummernplatzhalter 1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759437E-DD65-47AE-A718-65B9481C0A9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8" name="Fußzeilenplatzhalter 17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platzhalter 1"/>
          <p:cNvSpPr>
            <a:spLocks noGrp="1"/>
          </p:cNvSpPr>
          <p:nvPr>
            <p:ph type="title"/>
          </p:nvPr>
        </p:nvSpPr>
        <p:spPr>
          <a:xfrm>
            <a:off x="204788" y="48792"/>
            <a:ext cx="7886700" cy="4442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669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hteck 55"/>
          <p:cNvSpPr/>
          <p:nvPr userDrawn="1"/>
        </p:nvSpPr>
        <p:spPr>
          <a:xfrm>
            <a:off x="0" y="987573"/>
            <a:ext cx="194400" cy="972195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Rechteck 56"/>
          <p:cNvSpPr/>
          <p:nvPr userDrawn="1"/>
        </p:nvSpPr>
        <p:spPr>
          <a:xfrm>
            <a:off x="-1" y="1984722"/>
            <a:ext cx="194400" cy="972000"/>
          </a:xfrm>
          <a:prstGeom prst="rect">
            <a:avLst/>
          </a:prstGeom>
          <a:solidFill>
            <a:srgbClr val="0038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918" y="0"/>
            <a:ext cx="1327082" cy="63201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2" r:id="rId2"/>
    <p:sldLayoutId id="2147483659" r:id="rId3"/>
    <p:sldLayoutId id="2147483658" r:id="rId4"/>
    <p:sldLayoutId id="2147483663" r:id="rId5"/>
    <p:sldLayoutId id="2147483660" r:id="rId6"/>
    <p:sldLayoutId id="2147483661" r:id="rId7"/>
    <p:sldLayoutId id="2147483666" r:id="rId8"/>
    <p:sldLayoutId id="2147483667" r:id="rId9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sz="32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ct val="20000"/>
        </a:spcBef>
        <a:buFont typeface="+mj-lt"/>
        <a:buAutoNum type="arabicPeriod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hteck 59"/>
          <p:cNvSpPr/>
          <p:nvPr userDrawn="1"/>
        </p:nvSpPr>
        <p:spPr>
          <a:xfrm>
            <a:off x="1" y="1489250"/>
            <a:ext cx="178593" cy="482425"/>
          </a:xfrm>
          <a:prstGeom prst="rect">
            <a:avLst/>
          </a:prstGeom>
          <a:solidFill>
            <a:srgbClr val="0038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Rechteck 60"/>
          <p:cNvSpPr/>
          <p:nvPr userDrawn="1"/>
        </p:nvSpPr>
        <p:spPr>
          <a:xfrm>
            <a:off x="0" y="982043"/>
            <a:ext cx="178593" cy="482425"/>
          </a:xfrm>
          <a:prstGeom prst="rect">
            <a:avLst/>
          </a:prstGeom>
          <a:solidFill>
            <a:srgbClr val="00B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Freihandform 108"/>
          <p:cNvSpPr/>
          <p:nvPr userDrawn="1"/>
        </p:nvSpPr>
        <p:spPr>
          <a:xfrm>
            <a:off x="204789" y="493041"/>
            <a:ext cx="8941448" cy="4443289"/>
          </a:xfrm>
          <a:custGeom>
            <a:avLst/>
            <a:gdLst>
              <a:gd name="connsiteX0" fmla="*/ 719137 w 723900"/>
              <a:gd name="connsiteY0" fmla="*/ 0 h 721519"/>
              <a:gd name="connsiteX1" fmla="*/ 0 w 723900"/>
              <a:gd name="connsiteY1" fmla="*/ 0 h 721519"/>
              <a:gd name="connsiteX2" fmla="*/ 0 w 723900"/>
              <a:gd name="connsiteY2" fmla="*/ 721519 h 721519"/>
              <a:gd name="connsiteX3" fmla="*/ 723900 w 723900"/>
              <a:gd name="connsiteY3" fmla="*/ 721519 h 721519"/>
              <a:gd name="connsiteX4" fmla="*/ 685800 w 723900"/>
              <a:gd name="connsiteY4" fmla="*/ 721519 h 721519"/>
              <a:gd name="connsiteX0" fmla="*/ 723719 w 723900"/>
              <a:gd name="connsiteY0" fmla="*/ 0 h 721519"/>
              <a:gd name="connsiteX1" fmla="*/ 0 w 723900"/>
              <a:gd name="connsiteY1" fmla="*/ 0 h 721519"/>
              <a:gd name="connsiteX2" fmla="*/ 0 w 723900"/>
              <a:gd name="connsiteY2" fmla="*/ 721519 h 721519"/>
              <a:gd name="connsiteX3" fmla="*/ 723900 w 723900"/>
              <a:gd name="connsiteY3" fmla="*/ 721519 h 721519"/>
              <a:gd name="connsiteX4" fmla="*/ 685800 w 723900"/>
              <a:gd name="connsiteY4" fmla="*/ 721519 h 721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3900" h="721519">
                <a:moveTo>
                  <a:pt x="723719" y="0"/>
                </a:moveTo>
                <a:lnTo>
                  <a:pt x="0" y="0"/>
                </a:lnTo>
                <a:lnTo>
                  <a:pt x="0" y="721519"/>
                </a:lnTo>
                <a:lnTo>
                  <a:pt x="723900" y="721519"/>
                </a:lnTo>
                <a:lnTo>
                  <a:pt x="685800" y="721519"/>
                </a:lnTo>
              </a:path>
            </a:pathLst>
          </a:custGeom>
          <a:ln>
            <a:solidFill>
              <a:srgbClr val="0038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Fußzeilenplatzhalter 116"/>
          <p:cNvSpPr>
            <a:spLocks noGrp="1"/>
          </p:cNvSpPr>
          <p:nvPr>
            <p:ph type="ftr" sz="quarter" idx="3"/>
          </p:nvPr>
        </p:nvSpPr>
        <p:spPr>
          <a:xfrm>
            <a:off x="205970" y="4950000"/>
            <a:ext cx="6120000" cy="1443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>
                <a:solidFill>
                  <a:srgbClr val="003865"/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18" name="Datumsplatzhalter 117"/>
          <p:cNvSpPr>
            <a:spLocks noGrp="1"/>
          </p:cNvSpPr>
          <p:nvPr>
            <p:ph type="dt" sz="half" idx="2"/>
          </p:nvPr>
        </p:nvSpPr>
        <p:spPr>
          <a:xfrm>
            <a:off x="6809840" y="4950000"/>
            <a:ext cx="1080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>
                <a:solidFill>
                  <a:srgbClr val="003865"/>
                </a:solidFill>
              </a:defRPr>
            </a:lvl1pPr>
          </a:lstStyle>
          <a:p>
            <a:fld id="{05E83C76-9343-49CB-B45E-C7355FBD7531}" type="datetime1">
              <a:rPr lang="de-DE" smtClean="0"/>
              <a:pPr/>
              <a:t>28.09.2022</a:t>
            </a:fld>
            <a:endParaRPr lang="de-DE" dirty="0"/>
          </a:p>
        </p:txBody>
      </p:sp>
      <p:sp>
        <p:nvSpPr>
          <p:cNvPr id="119" name="Foliennummernplatzhalter 118"/>
          <p:cNvSpPr>
            <a:spLocks noGrp="1"/>
          </p:cNvSpPr>
          <p:nvPr>
            <p:ph type="sldNum" sz="quarter" idx="4"/>
          </p:nvPr>
        </p:nvSpPr>
        <p:spPr>
          <a:xfrm>
            <a:off x="8227255" y="4950000"/>
            <a:ext cx="7200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900">
                <a:solidFill>
                  <a:srgbClr val="003865"/>
                </a:solidFill>
              </a:defRPr>
            </a:lvl1pPr>
          </a:lstStyle>
          <a:p>
            <a:fld id="{0759437E-DD65-47AE-A718-65B9481C0A9E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9" name="Grafik 8" descr="FAU_Logo_Med_englisch_DinA4_RGB.emf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7819136" y="95841"/>
            <a:ext cx="1021934" cy="280812"/>
          </a:xfrm>
          <a:prstGeom prst="rect">
            <a:avLst/>
          </a:prstGeom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04788" y="48792"/>
            <a:ext cx="7886700" cy="4442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4350" indent="-514350" algn="l" defTabSz="914400" rtl="0" eaLnBrk="1" latinLnBrk="0" hangingPunct="1">
        <a:spcBef>
          <a:spcPct val="20000"/>
        </a:spcBef>
        <a:buFont typeface="+mj-lt"/>
        <a:buAutoNum type="arabicPeriod"/>
        <a:defRPr lang="de-DE" sz="3200" b="1" kern="1200" dirty="0" smtClean="0">
          <a:solidFill>
            <a:srgbClr val="003865"/>
          </a:solidFill>
          <a:latin typeface="+mn-lt"/>
          <a:ea typeface="+mn-ea"/>
          <a:cs typeface="+mn-cs"/>
        </a:defRPr>
      </a:lvl1pPr>
      <a:lvl2pPr marL="971550" indent="-514350" algn="l" defTabSz="914400" rtl="0" eaLnBrk="1" latinLnBrk="0" hangingPunct="1">
        <a:spcBef>
          <a:spcPct val="20000"/>
        </a:spcBef>
        <a:buFont typeface="+mj-lt"/>
        <a:buAutoNum type="arabicPeriod"/>
        <a:defRPr sz="2800" kern="1200">
          <a:solidFill>
            <a:srgbClr val="003865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ct val="20000"/>
        </a:spcBef>
        <a:buFont typeface="+mj-lt"/>
        <a:buAutoNum type="arabicPeriod"/>
        <a:defRPr sz="2400" kern="1200">
          <a:solidFill>
            <a:srgbClr val="003865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003865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rgbClr val="003865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https://youtu.be/NG0MBnbDGY8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11.m4a"/><Relationship Id="rId7" Type="http://schemas.openxmlformats.org/officeDocument/2006/relationships/hyperlink" Target="https://github.com/cest-sources/imaging_science_tools" TargetMode="External"/><Relationship Id="rId2" Type="http://schemas.microsoft.com/office/2007/relationships/media" Target="../media/media10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0.xml"/><Relationship Id="rId4" Type="http://schemas.openxmlformats.org/officeDocument/2006/relationships/audio" Target="../media/media1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NG0MBnbDGY8" TargetMode="External"/><Relationship Id="rId3" Type="http://schemas.openxmlformats.org/officeDocument/2006/relationships/audio" Target="../media/media5.m4a"/><Relationship Id="rId7" Type="http://schemas.openxmlformats.org/officeDocument/2006/relationships/hyperlink" Target="https://tortoisegit.org/" TargetMode="External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hyperlink" Target="https://git-scm.com/" TargetMode="Externa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9.xml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4.pn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>
          <a:xfrm>
            <a:off x="410457" y="1103244"/>
            <a:ext cx="1074997" cy="413973"/>
          </a:xfrm>
        </p:spPr>
        <p:txBody>
          <a:bodyPr>
            <a:normAutofit/>
          </a:bodyPr>
          <a:lstStyle/>
          <a:p>
            <a:r>
              <a:rPr lang="de-DE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 2:</a:t>
            </a:r>
            <a:endParaRPr lang="en-US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Rechteck 5"/>
          <p:cNvSpPr/>
          <p:nvPr/>
        </p:nvSpPr>
        <p:spPr>
          <a:xfrm>
            <a:off x="410457" y="3275349"/>
            <a:ext cx="56388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de-DE" sz="2400" b="1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Outline:</a:t>
            </a:r>
          </a:p>
          <a:p>
            <a:pPr marL="342900" indent="-342900">
              <a:spcAft>
                <a:spcPts val="0"/>
              </a:spcAft>
              <a:buFont typeface="+mj-lt"/>
              <a:buAutoNum type="arabicPeriod"/>
            </a:pPr>
            <a:r>
              <a:rPr lang="de-DE" sz="2000" dirty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repositories</a:t>
            </a:r>
            <a:endParaRPr lang="de-DE" sz="2000" dirty="0" smtClean="0">
              <a:solidFill>
                <a:srgbClr val="000066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0"/>
              </a:spcAft>
              <a:buFont typeface="+mj-lt"/>
              <a:buAutoNum type="arabicPeriod"/>
            </a:pPr>
            <a:r>
              <a:rPr lang="de-DE" sz="2000" dirty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lone,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commit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pull, push, diff</a:t>
            </a:r>
          </a:p>
          <a:p>
            <a:pPr marL="342900" indent="-342900">
              <a:spcAft>
                <a:spcPts val="0"/>
              </a:spcAft>
              <a:buFont typeface="+mj-lt"/>
              <a:buAutoNum type="arabicPeriod"/>
            </a:pP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Merge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requests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de-DE" sz="2000" dirty="0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000" dirty="0" err="1" smtClean="0">
                <a:solidFill>
                  <a:srgbClr val="000066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issues</a:t>
            </a:r>
            <a:endParaRPr lang="de-DE" sz="2000" dirty="0">
              <a:solidFill>
                <a:srgbClr val="000066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09371" y="1941558"/>
            <a:ext cx="832225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19305C"/>
                </a:solidFill>
                <a:latin typeface="Calibri" panose="020F0502020204030204" pitchFamily="34" charset="0"/>
              </a:rPr>
              <a:t>Prof. Dr. Moritz Zaiss</a:t>
            </a:r>
            <a:endParaRPr lang="en-US" sz="2000" dirty="0">
              <a:solidFill>
                <a:srgbClr val="19305C"/>
              </a:solidFill>
              <a:latin typeface="Calibri" panose="020F0502020204030204" pitchFamily="34" charset="0"/>
            </a:endParaRPr>
          </a:p>
          <a:p>
            <a:r>
              <a:rPr lang="en-US" sz="1400" dirty="0">
                <a:solidFill>
                  <a:srgbClr val="19305C"/>
                </a:solidFill>
                <a:latin typeface="Calibri" panose="020F0502020204030204" pitchFamily="34" charset="0"/>
              </a:rPr>
              <a:t>Max-Planck Institute for biological cybernetics, </a:t>
            </a:r>
            <a:r>
              <a:rPr lang="en-US" sz="1400" dirty="0" err="1">
                <a:solidFill>
                  <a:srgbClr val="19305C"/>
                </a:solidFill>
                <a:latin typeface="Calibri" panose="020F0502020204030204" pitchFamily="34" charset="0"/>
              </a:rPr>
              <a:t>Tübingen</a:t>
            </a:r>
            <a:endParaRPr lang="en-US" sz="1400" dirty="0">
              <a:solidFill>
                <a:srgbClr val="19305C"/>
              </a:solidFill>
              <a:latin typeface="Calibri" panose="020F0502020204030204" pitchFamily="34" charset="0"/>
            </a:endParaRPr>
          </a:p>
          <a:p>
            <a:r>
              <a:rPr lang="en-US" sz="1400" dirty="0">
                <a:solidFill>
                  <a:srgbClr val="19305C"/>
                </a:solidFill>
                <a:latin typeface="Calibri" panose="020F0502020204030204" pitchFamily="34" charset="0"/>
              </a:rPr>
              <a:t>University Clinic Erlangen, Friedrich-Alexander University (FAU) Erlangen-</a:t>
            </a:r>
            <a:r>
              <a:rPr lang="en-US" sz="1400" dirty="0" err="1">
                <a:solidFill>
                  <a:srgbClr val="19305C"/>
                </a:solidFill>
                <a:latin typeface="Calibri" panose="020F0502020204030204" pitchFamily="34" charset="0"/>
              </a:rPr>
              <a:t>Nürnberg</a:t>
            </a:r>
            <a:endParaRPr lang="en-US" sz="1400" dirty="0">
              <a:solidFill>
                <a:srgbClr val="19305C"/>
              </a:solidFill>
              <a:latin typeface="Calibri" panose="020F0502020204030204" pitchFamily="34" charset="0"/>
            </a:endParaRPr>
          </a:p>
          <a:p>
            <a:r>
              <a:rPr lang="en-US" sz="1400" dirty="0" smtClean="0">
                <a:solidFill>
                  <a:srgbClr val="19305C"/>
                </a:solidFill>
                <a:latin typeface="Calibri" panose="020F0502020204030204" pitchFamily="34" charset="0"/>
              </a:rPr>
              <a:t>moritz.zaiss@fau.de</a:t>
            </a:r>
            <a:endParaRPr lang="en-US" sz="1400" dirty="0">
              <a:solidFill>
                <a:srgbClr val="19305C"/>
              </a:solidFill>
              <a:latin typeface="Calibri" panose="020F0502020204030204" pitchFamily="34" charset="0"/>
            </a:endParaRPr>
          </a:p>
        </p:txBody>
      </p:sp>
      <p:sp>
        <p:nvSpPr>
          <p:cNvPr id="8" name="Titel 3"/>
          <p:cNvSpPr txBox="1">
            <a:spLocks/>
          </p:cNvSpPr>
          <p:nvPr/>
        </p:nvSpPr>
        <p:spPr>
          <a:xfrm>
            <a:off x="0" y="477843"/>
            <a:ext cx="5476574" cy="54622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685783" rtl="0" eaLnBrk="1" latinLnBrk="0" hangingPunct="1">
              <a:spcBef>
                <a:spcPct val="0"/>
              </a:spcBef>
              <a:buNone/>
              <a:defRPr sz="3300" kern="1200">
                <a:solidFill>
                  <a:srgbClr val="00336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de-DE" sz="36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Series: Imaging Science Tools</a:t>
            </a:r>
            <a:endParaRPr lang="en-US" sz="3600" dirty="0"/>
          </a:p>
        </p:txBody>
      </p:sp>
      <p:sp>
        <p:nvSpPr>
          <p:cNvPr id="9" name="Titel 3"/>
          <p:cNvSpPr txBox="1">
            <a:spLocks/>
          </p:cNvSpPr>
          <p:nvPr/>
        </p:nvSpPr>
        <p:spPr>
          <a:xfrm>
            <a:off x="1485454" y="1067683"/>
            <a:ext cx="6934200" cy="48509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685783" rtl="0" eaLnBrk="1" latinLnBrk="0" hangingPunct="1">
              <a:spcBef>
                <a:spcPct val="0"/>
              </a:spcBef>
              <a:buNone/>
              <a:defRPr sz="3300" kern="1200">
                <a:solidFill>
                  <a:srgbClr val="00336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l" fontAlgn="auto">
              <a:spcAft>
                <a:spcPts val="0"/>
              </a:spcAft>
            </a:pPr>
            <a:r>
              <a:rPr lang="de-DE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 </a:t>
            </a:r>
            <a:r>
              <a:rPr lang="de-DE" sz="2800" b="1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de-DE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Science – Git, </a:t>
            </a:r>
            <a:r>
              <a:rPr lang="de-DE" sz="2800" b="1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github</a:t>
            </a:r>
            <a:r>
              <a:rPr lang="de-DE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de-DE" sz="2800" b="1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gitlab</a:t>
            </a:r>
            <a:r>
              <a:rPr lang="de-DE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de-DE" sz="2800" b="1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TortoiseGit</a:t>
            </a:r>
            <a:r>
              <a:rPr lang="de-DE" sz="2800" b="1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3" name="Jingle_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2794" y="-548442"/>
            <a:ext cx="487362" cy="487363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5"/>
          <a:srcRect t="8165" b="33954"/>
          <a:stretch/>
        </p:blipFill>
        <p:spPr>
          <a:xfrm>
            <a:off x="6247314" y="3076057"/>
            <a:ext cx="2666851" cy="144618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Rechteck 9"/>
          <p:cNvSpPr/>
          <p:nvPr/>
        </p:nvSpPr>
        <p:spPr>
          <a:xfrm>
            <a:off x="6961365" y="4881890"/>
            <a:ext cx="226536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hlinkClick r:id="rId6"/>
              </a:rPr>
              <a:t>https://</a:t>
            </a:r>
            <a:r>
              <a:rPr lang="en-US" sz="1100" dirty="0" smtClean="0">
                <a:hlinkClick r:id="rId6"/>
              </a:rPr>
              <a:t>youtu.be/NG0MBnbDGY8</a:t>
            </a:r>
            <a:r>
              <a:rPr lang="en-US" sz="1100" dirty="0" smtClean="0"/>
              <a:t>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60343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05"/>
    </mc:Choice>
    <mc:Fallback xmlns="">
      <p:transition spd="slow" advTm="18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8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9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0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116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14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  <p:bldP spid="7" grpId="0"/>
      <p:bldP spid="9" grpId="0"/>
    </p:bldLst>
  </p:timing>
  <p:extLst mod="1">
    <p:ext uri="{E180D4A7-C9FB-4DFB-919C-405C955672EB}">
      <p14:showEvtLst xmlns:p14="http://schemas.microsoft.com/office/powerpoint/2010/main">
        <p14:playEvt time="50" objId="3"/>
        <p14:stopEvt time="18602" objId="3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Calibri" panose="020F0502020204030204" pitchFamily="34" charset="0"/>
              </a:rPr>
              <a:t>Summary</a:t>
            </a:r>
          </a:p>
          <a:p>
            <a:pPr marL="0" indent="0">
              <a:buNone/>
            </a:pPr>
            <a:endParaRPr lang="en-US" sz="18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alibri" panose="020F0502020204030204" pitchFamily="34" charset="0"/>
              </a:rPr>
              <a:t>Git</a:t>
            </a:r>
            <a:r>
              <a:rPr lang="en-US" sz="1800" dirty="0" smtClean="0">
                <a:latin typeface="Calibri" panose="020F0502020204030204" pitchFamily="34" charset="0"/>
              </a:rPr>
              <a:t> provides versioning of code repositories. You can now..</a:t>
            </a:r>
          </a:p>
          <a:p>
            <a:pPr marL="0" indent="0">
              <a:buNone/>
            </a:pPr>
            <a:endParaRPr lang="en-US" sz="1800" dirty="0" smtClean="0">
              <a:latin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800" dirty="0" smtClean="0">
                <a:latin typeface="Calibri" panose="020F0502020204030204" pitchFamily="34" charset="0"/>
              </a:rPr>
              <a:t>.. track changes you made </a:t>
            </a:r>
          </a:p>
          <a:p>
            <a:pPr marL="285750" indent="-285750">
              <a:buFontTx/>
              <a:buChar char="-"/>
            </a:pPr>
            <a:r>
              <a:rPr lang="en-US" sz="1800" dirty="0" smtClean="0">
                <a:latin typeface="Calibri" panose="020F0502020204030204" pitchFamily="34" charset="0"/>
              </a:rPr>
              <a:t>.. track and use changes others made</a:t>
            </a:r>
          </a:p>
          <a:p>
            <a:pPr marL="285750" indent="-285750">
              <a:buFontTx/>
              <a:buChar char="-"/>
            </a:pPr>
            <a:r>
              <a:rPr lang="en-US" sz="1800" dirty="0" smtClean="0">
                <a:latin typeface="Calibri" panose="020F0502020204030204" pitchFamily="34" charset="0"/>
              </a:rPr>
              <a:t>.. never loose code anymore</a:t>
            </a:r>
          </a:p>
          <a:p>
            <a:pPr marL="285750" indent="-285750">
              <a:buFontTx/>
              <a:buChar char="-"/>
            </a:pPr>
            <a:r>
              <a:rPr lang="en-US" sz="1800" dirty="0" smtClean="0">
                <a:latin typeface="Calibri" panose="020F0502020204030204" pitchFamily="34" charset="0"/>
              </a:rPr>
              <a:t>.. collaborate in a structured way</a:t>
            </a:r>
            <a:endParaRPr lang="en-US" sz="1800" dirty="0">
              <a:latin typeface="Calibri" panose="020F0502020204030204" pitchFamily="34" charset="0"/>
            </a:endParaRPr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661FDC1-9BA7-4266-BCEE-080BAF7946A2}" type="datetime1">
              <a:rPr lang="de-DE" smtClean="0">
                <a:latin typeface="Calibri" panose="020F0502020204030204" pitchFamily="34" charset="0"/>
              </a:rPr>
              <a:pPr/>
              <a:t>28.09.2022</a:t>
            </a:fld>
            <a:endParaRPr lang="de-DE" dirty="0">
              <a:latin typeface="Calibri" panose="020F0502020204030204" pitchFamily="34" charset="0"/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759437E-DD65-47AE-A718-65B9481C0A9E}" type="slidenum">
              <a:rPr lang="de-DE" smtClean="0">
                <a:latin typeface="Calibri" panose="020F0502020204030204" pitchFamily="34" charset="0"/>
              </a:rPr>
              <a:pPr/>
              <a:t>10</a:t>
            </a:fld>
            <a:endParaRPr lang="de-DE" dirty="0">
              <a:latin typeface="Calibri" panose="020F0502020204030204" pitchFamily="34" charset="0"/>
            </a:endParaRPr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>
              <a:latin typeface="Calibri" panose="020F0502020204030204" pitchFamily="34" charset="0"/>
            </a:endParaRP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latin typeface="Calibri" panose="020F0502020204030204" pitchFamily="34" charset="0"/>
            </a:endParaRPr>
          </a:p>
        </p:txBody>
      </p:sp>
      <p:pic>
        <p:nvPicPr>
          <p:cNvPr id="2" name="Jingle_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6"/>
                  <p14:fade in="3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4055" y="5229215"/>
            <a:ext cx="406400" cy="406400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592427" y="4020236"/>
            <a:ext cx="65109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hlinkClick r:id="rId7"/>
              </a:rPr>
              <a:t>https://</a:t>
            </a:r>
            <a:r>
              <a:rPr lang="en-US" dirty="0" smtClean="0">
                <a:latin typeface="Calibri" panose="020F0502020204030204" pitchFamily="34" charset="0"/>
                <a:hlinkClick r:id="rId7"/>
              </a:rPr>
              <a:t>github.com/cest-sources/imaging_science_tools</a:t>
            </a:r>
            <a:endParaRPr lang="en-US" dirty="0" smtClean="0"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rgbClr val="19305C"/>
                </a:solidFill>
                <a:latin typeface="Calibri" panose="020F0502020204030204" pitchFamily="34" charset="0"/>
              </a:rPr>
              <a:t>moritz.zaiss@fau.de</a:t>
            </a: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8"/>
          <a:srcRect t="8165" b="20790"/>
          <a:stretch/>
        </p:blipFill>
        <p:spPr>
          <a:xfrm>
            <a:off x="6233708" y="2749392"/>
            <a:ext cx="2666851" cy="177508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4354513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11"/>
    </mc:Choice>
    <mc:Fallback xmlns="">
      <p:transition spd="slow" advTm="126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3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5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</p:bldLst>
  </p:timing>
  <p:extLst>
    <p:ext uri="{E180D4A7-C9FB-4DFB-919C-405C955672EB}">
      <p14:showEvtLst xmlns:p14="http://schemas.microsoft.com/office/powerpoint/2010/main">
        <p14:playEvt time="9" objId="2"/>
        <p14:stopEvt time="10341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>
          <a:xfrm>
            <a:off x="455604" y="205038"/>
            <a:ext cx="8504559" cy="4130785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What is </a:t>
            </a:r>
            <a:r>
              <a:rPr lang="en-US" sz="2800" dirty="0" err="1" smtClean="0">
                <a:solidFill>
                  <a:srgbClr val="000066"/>
                </a:solidFill>
                <a:latin typeface="Calibri" panose="020F0502020204030204" pitchFamily="34" charset="0"/>
              </a:rPr>
              <a:t>git</a:t>
            </a:r>
            <a:r>
              <a:rPr lang="en-US" sz="28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rgbClr val="000066"/>
                </a:solidFill>
                <a:latin typeface="Calibri" panose="020F0502020204030204" pitchFamily="34" charset="0"/>
              </a:rPr>
              <a:t>git was originally authored by Linus Torvalds </a:t>
            </a:r>
            <a:r>
              <a:rPr lang="en-GB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to maintain the </a:t>
            </a:r>
            <a:r>
              <a:rPr lang="en-GB" sz="2000" dirty="0">
                <a:solidFill>
                  <a:srgbClr val="000066"/>
                </a:solidFill>
                <a:latin typeface="Calibri" panose="020F0502020204030204" pitchFamily="34" charset="0"/>
              </a:rPr>
              <a:t>Linux kernel</a:t>
            </a:r>
            <a:r>
              <a:rPr lang="en-US" sz="2000" dirty="0">
                <a:solidFill>
                  <a:srgbClr val="000066"/>
                </a:solidFill>
                <a:latin typeface="Calibri" panose="020F0502020204030204" pitchFamily="34" charset="0"/>
              </a:rPr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err="1" smtClean="0">
                <a:solidFill>
                  <a:srgbClr val="000066"/>
                </a:solidFill>
                <a:latin typeface="Calibri" panose="020F0502020204030204" pitchFamily="34" charset="0"/>
              </a:rPr>
              <a:t>git</a:t>
            </a: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 is a free and open source </a:t>
            </a:r>
            <a:r>
              <a:rPr lang="en-US" sz="2000" dirty="0" smtClean="0">
                <a:solidFill>
                  <a:srgbClr val="FF0000"/>
                </a:solidFill>
                <a:latin typeface="Calibri" panose="020F0502020204030204" pitchFamily="34" charset="0"/>
              </a:rPr>
              <a:t>versioning</a:t>
            </a: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 and repository tool </a:t>
            </a:r>
            <a:b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</a:b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mostly for code and text based files.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Losing your work is very hard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Tracking your changes is very easy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66"/>
                </a:solidFill>
                <a:latin typeface="Calibri" panose="020F0502020204030204" pitchFamily="34" charset="0"/>
              </a:rPr>
              <a:t>Collaborating on projects is much </a:t>
            </a:r>
            <a:r>
              <a:rPr lang="en-US" sz="20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easier</a:t>
            </a:r>
            <a:endParaRPr lang="en-US" sz="2000" dirty="0">
              <a:solidFill>
                <a:srgbClr val="000066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70873" y="-5657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dirty="0">
              <a:latin typeface="Calibri" panose="020F0502020204030204" pitchFamily="34" charset="0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2652" y="1491803"/>
            <a:ext cx="2037111" cy="3384975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1048037" y="3364290"/>
            <a:ext cx="4572000" cy="7694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US" sz="1100" dirty="0" smtClean="0">
                <a:solidFill>
                  <a:srgbClr val="FF0000"/>
                </a:solidFill>
              </a:rPr>
              <a:t>​​​​​​​</a:t>
            </a:r>
            <a:r>
              <a:rPr lang="en-US" sz="1100" dirty="0" err="1" smtClean="0">
                <a:solidFill>
                  <a:srgbClr val="FF0000"/>
                </a:solidFill>
              </a:rPr>
              <a:t>MRI_eval_code_FINAL.m</a:t>
            </a:r>
            <a:endParaRPr lang="en-US" sz="1100" dirty="0">
              <a:solidFill>
                <a:srgbClr val="FF0000"/>
              </a:solidFill>
            </a:endParaRPr>
          </a:p>
          <a:p>
            <a:r>
              <a:rPr lang="en-US" sz="1100" dirty="0" smtClean="0">
                <a:solidFill>
                  <a:srgbClr val="FF0000"/>
                </a:solidFill>
              </a:rPr>
              <a:t>​​​​​​​</a:t>
            </a:r>
            <a:r>
              <a:rPr lang="en-US" sz="1100" dirty="0" err="1">
                <a:solidFill>
                  <a:srgbClr val="FF0000"/>
                </a:solidFill>
              </a:rPr>
              <a:t>MRI_eval_code_</a:t>
            </a:r>
            <a:r>
              <a:rPr lang="en-US" sz="1100" dirty="0" err="1" smtClean="0">
                <a:solidFill>
                  <a:srgbClr val="FF0000"/>
                </a:solidFill>
              </a:rPr>
              <a:t>FINAL</a:t>
            </a:r>
            <a:r>
              <a:rPr lang="en-US" sz="1100" dirty="0" smtClean="0">
                <a:solidFill>
                  <a:srgbClr val="FF0000"/>
                </a:solidFill>
              </a:rPr>
              <a:t> </a:t>
            </a:r>
            <a:r>
              <a:rPr lang="en-US" sz="1100" dirty="0">
                <a:solidFill>
                  <a:srgbClr val="FF0000"/>
                </a:solidFill>
              </a:rPr>
              <a:t>last </a:t>
            </a:r>
            <a:r>
              <a:rPr lang="en-US" sz="1100" dirty="0" err="1" smtClean="0">
                <a:solidFill>
                  <a:srgbClr val="FF0000"/>
                </a:solidFill>
              </a:rPr>
              <a:t>version.m</a:t>
            </a:r>
            <a:endParaRPr lang="en-US" sz="1100" dirty="0">
              <a:solidFill>
                <a:srgbClr val="FF0000"/>
              </a:solidFill>
            </a:endParaRPr>
          </a:p>
          <a:p>
            <a:r>
              <a:rPr lang="en-US" sz="1100" dirty="0" smtClean="0">
                <a:solidFill>
                  <a:srgbClr val="FF0000"/>
                </a:solidFill>
              </a:rPr>
              <a:t>​​​​​​​</a:t>
            </a:r>
            <a:r>
              <a:rPr lang="en-US" sz="1100" dirty="0" err="1">
                <a:solidFill>
                  <a:srgbClr val="FF0000"/>
                </a:solidFill>
              </a:rPr>
              <a:t>MRI_eval_code_</a:t>
            </a:r>
            <a:r>
              <a:rPr lang="en-US" sz="1100" dirty="0" err="1" smtClean="0">
                <a:solidFill>
                  <a:srgbClr val="FF0000"/>
                </a:solidFill>
              </a:rPr>
              <a:t>Final</a:t>
            </a:r>
            <a:r>
              <a:rPr lang="en-US" sz="1100" dirty="0" smtClean="0">
                <a:solidFill>
                  <a:srgbClr val="FF0000"/>
                </a:solidFill>
              </a:rPr>
              <a:t> </a:t>
            </a:r>
            <a:r>
              <a:rPr lang="en-US" sz="1100" dirty="0">
                <a:solidFill>
                  <a:srgbClr val="FF0000"/>
                </a:solidFill>
              </a:rPr>
              <a:t>FINAL last </a:t>
            </a:r>
            <a:r>
              <a:rPr lang="en-US" sz="1100" dirty="0" err="1" smtClean="0">
                <a:solidFill>
                  <a:srgbClr val="FF0000"/>
                </a:solidFill>
              </a:rPr>
              <a:t>version.m</a:t>
            </a:r>
            <a:endParaRPr lang="en-US" sz="1100" dirty="0" smtClean="0">
              <a:solidFill>
                <a:srgbClr val="FF0000"/>
              </a:solidFill>
            </a:endParaRPr>
          </a:p>
          <a:p>
            <a:r>
              <a:rPr lang="en-US" sz="1100" dirty="0" err="1">
                <a:solidFill>
                  <a:srgbClr val="FF0000"/>
                </a:solidFill>
              </a:rPr>
              <a:t>MRI_eval_code_Final</a:t>
            </a:r>
            <a:r>
              <a:rPr lang="en-US" sz="1100" dirty="0">
                <a:solidFill>
                  <a:srgbClr val="FF0000"/>
                </a:solidFill>
              </a:rPr>
              <a:t> FINAL </a:t>
            </a:r>
            <a:r>
              <a:rPr lang="en-US" sz="1100" dirty="0" smtClean="0">
                <a:solidFill>
                  <a:srgbClr val="FF0000"/>
                </a:solidFill>
              </a:rPr>
              <a:t>best </a:t>
            </a:r>
            <a:r>
              <a:rPr lang="en-US" sz="1100" dirty="0" err="1" smtClean="0">
                <a:solidFill>
                  <a:srgbClr val="FF0000"/>
                </a:solidFill>
              </a:rPr>
              <a:t>version.m</a:t>
            </a:r>
            <a:endParaRPr lang="en-US" sz="1100" dirty="0" smtClean="0">
              <a:solidFill>
                <a:srgbClr val="FF0000"/>
              </a:solidFill>
            </a:endParaRPr>
          </a:p>
        </p:txBody>
      </p:sp>
      <p:grpSp>
        <p:nvGrpSpPr>
          <p:cNvPr id="10" name="Gruppieren 9"/>
          <p:cNvGrpSpPr/>
          <p:nvPr/>
        </p:nvGrpSpPr>
        <p:grpSpPr>
          <a:xfrm>
            <a:off x="1048037" y="4412767"/>
            <a:ext cx="7113163" cy="283533"/>
            <a:chOff x="1048037" y="4412767"/>
            <a:chExt cx="7113163" cy="283533"/>
          </a:xfrm>
        </p:grpSpPr>
        <p:sp>
          <p:nvSpPr>
            <p:cNvPr id="8" name="Rechteck 7"/>
            <p:cNvSpPr/>
            <p:nvPr/>
          </p:nvSpPr>
          <p:spPr>
            <a:xfrm>
              <a:off x="1048037" y="4434690"/>
              <a:ext cx="4572000" cy="2616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>
              <a:spAutoFit/>
            </a:bodyPr>
            <a:lstStyle/>
            <a:p>
              <a:r>
                <a:rPr lang="en-US" sz="1100" dirty="0" smtClean="0">
                  <a:solidFill>
                    <a:srgbClr val="FF0000"/>
                  </a:solidFill>
                </a:rPr>
                <a:t>​​​​​​​</a:t>
              </a:r>
              <a:r>
                <a:rPr lang="en-US" sz="1100" dirty="0" err="1" smtClean="0">
                  <a:solidFill>
                    <a:srgbClr val="FF0000"/>
                  </a:solidFill>
                </a:rPr>
                <a:t>MRI_eval_code.m</a:t>
              </a:r>
              <a:endParaRPr lang="en-US" sz="1100" dirty="0">
                <a:solidFill>
                  <a:srgbClr val="FF0000"/>
                </a:solidFill>
              </a:endParaRPr>
            </a:p>
          </p:txBody>
        </p:sp>
        <p:sp>
          <p:nvSpPr>
            <p:cNvPr id="9" name="Rechteck 8"/>
            <p:cNvSpPr/>
            <p:nvPr/>
          </p:nvSpPr>
          <p:spPr>
            <a:xfrm>
              <a:off x="2160000" y="4412767"/>
              <a:ext cx="6001200" cy="1846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600" dirty="0" smtClean="0"/>
                <a:t>36bbed3e</a:t>
              </a:r>
              <a:endParaRPr lang="en-US" sz="600" dirty="0"/>
            </a:p>
          </p:txBody>
        </p:sp>
      </p:grp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43545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99032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56"/>
    </mc:Choice>
    <mc:Fallback xmlns="">
      <p:transition spd="slow" advTm="51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5"/>
          <a:srcRect t="8165" b="75606"/>
          <a:stretch/>
        </p:blipFill>
        <p:spPr>
          <a:xfrm>
            <a:off x="2305429" y="1599011"/>
            <a:ext cx="4385743" cy="66681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Grafik 9"/>
          <p:cNvPicPr>
            <a:picLocks noChangeAspect="1"/>
          </p:cNvPicPr>
          <p:nvPr/>
        </p:nvPicPr>
        <p:blipFill rotWithShape="1">
          <a:blip r:embed="rId5"/>
          <a:srcRect t="21113" b="75942"/>
          <a:stretch/>
        </p:blipFill>
        <p:spPr>
          <a:xfrm>
            <a:off x="2305429" y="2265829"/>
            <a:ext cx="4385743" cy="181144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>
          <a:xfrm>
            <a:off x="363238" y="108147"/>
            <a:ext cx="8504559" cy="772636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What is GIT?</a:t>
            </a:r>
            <a:endParaRPr lang="en-US" sz="2800" dirty="0">
              <a:solidFill>
                <a:srgbClr val="000066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70873" y="-5657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dirty="0">
              <a:latin typeface="Calibri" panose="020F050202020403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5558240" y="1159316"/>
            <a:ext cx="33522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/>
              <a:t>https://github.com/cest-sources/Z-cw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363238" y="1123147"/>
            <a:ext cx="2507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/>
              <a:t>C:\labnotebook\codes\Z-cw</a:t>
            </a:r>
            <a:endParaRPr lang="en-US" sz="1400" b="1" dirty="0"/>
          </a:p>
        </p:txBody>
      </p:sp>
      <p:sp>
        <p:nvSpPr>
          <p:cNvPr id="14" name="Rechteck 13"/>
          <p:cNvSpPr/>
          <p:nvPr/>
        </p:nvSpPr>
        <p:spPr>
          <a:xfrm>
            <a:off x="349893" y="2010697"/>
            <a:ext cx="1627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 smtClean="0">
                <a:solidFill>
                  <a:srgbClr val="FF0000"/>
                </a:solidFill>
              </a:rPr>
              <a:t>MRI_eval_code.m</a:t>
            </a:r>
            <a:endParaRPr lang="en-US" sz="1400" dirty="0"/>
          </a:p>
        </p:txBody>
      </p:sp>
      <p:sp>
        <p:nvSpPr>
          <p:cNvPr id="15" name="Textfeld 14"/>
          <p:cNvSpPr txBox="1"/>
          <p:nvPr/>
        </p:nvSpPr>
        <p:spPr>
          <a:xfrm>
            <a:off x="363238" y="2461418"/>
            <a:ext cx="13981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One</a:t>
            </a:r>
            <a:r>
              <a:rPr lang="de-DE" sz="1400" dirty="0" smtClean="0"/>
              <a:t> </a:t>
            </a:r>
            <a:r>
              <a:rPr lang="de-DE" sz="1400" dirty="0" err="1" smtClean="0"/>
              <a:t>file</a:t>
            </a:r>
            <a:r>
              <a:rPr lang="de-DE" sz="1400" dirty="0" smtClean="0"/>
              <a:t> </a:t>
            </a:r>
            <a:r>
              <a:rPr lang="de-DE" sz="1400" dirty="0" err="1" smtClean="0"/>
              <a:t>with</a:t>
            </a:r>
            <a:r>
              <a:rPr lang="de-DE" sz="1400" dirty="0" smtClean="0"/>
              <a:t> </a:t>
            </a:r>
          </a:p>
          <a:p>
            <a:r>
              <a:rPr lang="de-DE" sz="1400" dirty="0" err="1" smtClean="0"/>
              <a:t>tracked</a:t>
            </a:r>
            <a:r>
              <a:rPr lang="de-DE" sz="1400" dirty="0" smtClean="0"/>
              <a:t> </a:t>
            </a:r>
            <a:r>
              <a:rPr lang="de-DE" sz="1400" dirty="0" err="1" smtClean="0"/>
              <a:t>version</a:t>
            </a:r>
            <a:endParaRPr lang="en-US" sz="1400" dirty="0"/>
          </a:p>
        </p:txBody>
      </p:sp>
      <p:sp>
        <p:nvSpPr>
          <p:cNvPr id="16" name="Rechteck 15"/>
          <p:cNvSpPr/>
          <p:nvPr/>
        </p:nvSpPr>
        <p:spPr>
          <a:xfrm>
            <a:off x="6902049" y="1994612"/>
            <a:ext cx="16273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 smtClean="0">
                <a:solidFill>
                  <a:srgbClr val="FF0000"/>
                </a:solidFill>
              </a:rPr>
              <a:t>MRI_eval_code.m</a:t>
            </a:r>
            <a:endParaRPr lang="en-US" sz="1400" dirty="0"/>
          </a:p>
        </p:txBody>
      </p:sp>
      <p:sp>
        <p:nvSpPr>
          <p:cNvPr id="17" name="Textfeld 16"/>
          <p:cNvSpPr txBox="1"/>
          <p:nvPr/>
        </p:nvSpPr>
        <p:spPr>
          <a:xfrm>
            <a:off x="6902049" y="2478254"/>
            <a:ext cx="2164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 smtClean="0"/>
              <a:t>Published</a:t>
            </a:r>
            <a:r>
              <a:rPr lang="de-DE" sz="1400" dirty="0" smtClean="0"/>
              <a:t> </a:t>
            </a:r>
            <a:r>
              <a:rPr lang="de-DE" sz="1400" dirty="0" err="1" smtClean="0"/>
              <a:t>and</a:t>
            </a:r>
            <a:r>
              <a:rPr lang="de-DE" sz="1400" dirty="0" smtClean="0"/>
              <a:t> </a:t>
            </a:r>
            <a:r>
              <a:rPr lang="de-DE" sz="1400" dirty="0" err="1" smtClean="0"/>
              <a:t>approved</a:t>
            </a:r>
            <a:r>
              <a:rPr lang="de-DE" sz="1400" dirty="0" smtClean="0"/>
              <a:t> </a:t>
            </a:r>
          </a:p>
          <a:p>
            <a:r>
              <a:rPr lang="de-DE" sz="1400" dirty="0" err="1" smtClean="0"/>
              <a:t>version</a:t>
            </a:r>
            <a:endParaRPr lang="en-US" sz="1400" dirty="0"/>
          </a:p>
        </p:txBody>
      </p:sp>
      <p:grpSp>
        <p:nvGrpSpPr>
          <p:cNvPr id="6" name="Gruppieren 5"/>
          <p:cNvGrpSpPr/>
          <p:nvPr/>
        </p:nvGrpSpPr>
        <p:grpSpPr>
          <a:xfrm>
            <a:off x="2305429" y="2602006"/>
            <a:ext cx="4385743" cy="2399202"/>
            <a:chOff x="2305429" y="2602006"/>
            <a:chExt cx="4385743" cy="2399202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 rotWithShape="1">
            <a:blip r:embed="rId5"/>
            <a:srcRect t="21115" b="20496"/>
            <a:stretch/>
          </p:blipFill>
          <p:spPr>
            <a:xfrm>
              <a:off x="2305429" y="2602006"/>
              <a:ext cx="4385743" cy="2399202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23" name="Pfeil nach links und rechts 22"/>
            <p:cNvSpPr/>
            <p:nvPr/>
          </p:nvSpPr>
          <p:spPr>
            <a:xfrm>
              <a:off x="2785005" y="4416489"/>
              <a:ext cx="3210489" cy="516294"/>
            </a:xfrm>
            <a:prstGeom prst="leftRightArrow">
              <a:avLst>
                <a:gd name="adj1" fmla="val 50000"/>
                <a:gd name="adj2" fmla="val 66225"/>
              </a:avLst>
            </a:prstGeom>
            <a:solidFill>
              <a:srgbClr val="F15A5C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Pfeil nach links und rechts 24"/>
            <p:cNvSpPr/>
            <p:nvPr/>
          </p:nvSpPr>
          <p:spPr>
            <a:xfrm>
              <a:off x="2785005" y="4413455"/>
              <a:ext cx="1827334" cy="516294"/>
            </a:xfrm>
            <a:prstGeom prst="leftRightArrow">
              <a:avLst>
                <a:gd name="adj1" fmla="val 50000"/>
                <a:gd name="adj2" fmla="val 66225"/>
              </a:avLst>
            </a:prstGeom>
            <a:solidFill>
              <a:srgbClr val="F15A5C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3436631" y="4537511"/>
              <a:ext cx="61266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dirty="0" smtClean="0">
                  <a:solidFill>
                    <a:schemeClr val="bg1"/>
                  </a:solidFill>
                </a:rPr>
                <a:t>git diff</a:t>
              </a:r>
              <a:endParaRPr lang="en-US" sz="11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Pfeil nach rechts 10"/>
          <p:cNvSpPr/>
          <p:nvPr/>
        </p:nvSpPr>
        <p:spPr>
          <a:xfrm rot="10800000">
            <a:off x="2790058" y="2238933"/>
            <a:ext cx="3205437" cy="484094"/>
          </a:xfrm>
          <a:prstGeom prst="rightArrow">
            <a:avLst/>
          </a:prstGeom>
          <a:solidFill>
            <a:srgbClr val="F15A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3742965" y="2339672"/>
            <a:ext cx="763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b="1" dirty="0" smtClean="0">
                <a:solidFill>
                  <a:schemeClr val="bg1"/>
                </a:solidFill>
              </a:rPr>
              <a:t>git clone</a:t>
            </a:r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8" name="Pfeil nach rechts 17"/>
          <p:cNvSpPr/>
          <p:nvPr/>
        </p:nvSpPr>
        <p:spPr>
          <a:xfrm rot="10800000">
            <a:off x="4612339" y="2238933"/>
            <a:ext cx="1383155" cy="484094"/>
          </a:xfrm>
          <a:prstGeom prst="rightArrow">
            <a:avLst/>
          </a:prstGeom>
          <a:solidFill>
            <a:srgbClr val="F15A5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Audio 2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43545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9006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437"/>
    </mc:Choice>
    <mc:Fallback xmlns="">
      <p:transition spd="slow" advTm="110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2" grpId="0"/>
      <p:bldP spid="8" grpId="0"/>
      <p:bldP spid="14" grpId="0"/>
      <p:bldP spid="15" grpId="0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>
          <a:xfrm>
            <a:off x="363238" y="108147"/>
            <a:ext cx="8504559" cy="772636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err="1" smtClean="0">
                <a:solidFill>
                  <a:srgbClr val="000066"/>
                </a:solidFill>
                <a:latin typeface="Calibri" panose="020F0502020204030204" pitchFamily="34" charset="0"/>
              </a:rPr>
              <a:t>Git</a:t>
            </a:r>
            <a:r>
              <a:rPr lang="en-US" sz="28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 commands</a:t>
            </a:r>
            <a:endParaRPr lang="en-US" sz="2800" dirty="0">
              <a:solidFill>
                <a:srgbClr val="000066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70873" y="-5657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dirty="0">
              <a:latin typeface="Calibri" panose="020F0502020204030204" pitchFamily="34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62415" y="67617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Unix – Shell</a:t>
            </a:r>
          </a:p>
        </p:txBody>
      </p:sp>
      <p:sp>
        <p:nvSpPr>
          <p:cNvPr id="19" name="Textfeld 18"/>
          <p:cNvSpPr txBox="1"/>
          <p:nvPr/>
        </p:nvSpPr>
        <p:spPr>
          <a:xfrm>
            <a:off x="4919384" y="676170"/>
            <a:ext cx="2666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Windows – </a:t>
            </a:r>
            <a:r>
              <a:rPr lang="de-DE" b="1" dirty="0" err="1" smtClean="0"/>
              <a:t>TortoiseGit</a:t>
            </a:r>
            <a:endParaRPr lang="en-US" b="1" dirty="0"/>
          </a:p>
        </p:txBody>
      </p:sp>
      <p:sp>
        <p:nvSpPr>
          <p:cNvPr id="6" name="Textfeld 5"/>
          <p:cNvSpPr txBox="1"/>
          <p:nvPr/>
        </p:nvSpPr>
        <p:spPr>
          <a:xfrm>
            <a:off x="652183" y="1337982"/>
            <a:ext cx="123623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g</a:t>
            </a:r>
            <a:r>
              <a:rPr lang="de-DE" dirty="0" smtClean="0"/>
              <a:t>it clone</a:t>
            </a:r>
          </a:p>
          <a:p>
            <a:endParaRPr lang="de-DE" dirty="0"/>
          </a:p>
          <a:p>
            <a:r>
              <a:rPr lang="de-DE" dirty="0"/>
              <a:t>g</a:t>
            </a:r>
            <a:r>
              <a:rPr lang="de-DE" dirty="0" smtClean="0"/>
              <a:t>it </a:t>
            </a:r>
            <a:r>
              <a:rPr lang="de-DE" dirty="0" err="1" smtClean="0"/>
              <a:t>add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git </a:t>
            </a:r>
            <a:r>
              <a:rPr lang="de-DE" dirty="0" err="1" smtClean="0"/>
              <a:t>commit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git pull</a:t>
            </a:r>
          </a:p>
          <a:p>
            <a:r>
              <a:rPr lang="de-DE" dirty="0" smtClean="0"/>
              <a:t> </a:t>
            </a:r>
          </a:p>
          <a:p>
            <a:r>
              <a:rPr lang="de-DE" dirty="0" smtClean="0"/>
              <a:t>git push</a:t>
            </a:r>
            <a:endParaRPr lang="en-US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4979745" y="958140"/>
            <a:ext cx="3814631" cy="4013014"/>
            <a:chOff x="4979745" y="958140"/>
            <a:chExt cx="3814631" cy="4013014"/>
          </a:xfrm>
        </p:grpSpPr>
        <p:pic>
          <p:nvPicPr>
            <p:cNvPr id="20" name="Grafik 19"/>
            <p:cNvPicPr>
              <a:picLocks noChangeAspect="1"/>
            </p:cNvPicPr>
            <p:nvPr/>
          </p:nvPicPr>
          <p:blipFill rotWithShape="1">
            <a:blip r:embed="rId5"/>
            <a:srcRect l="30079" t="24012" r="36826" b="14092"/>
            <a:stretch/>
          </p:blipFill>
          <p:spPr>
            <a:xfrm>
              <a:off x="4979745" y="958140"/>
              <a:ext cx="3814631" cy="4013014"/>
            </a:xfrm>
            <a:prstGeom prst="rect">
              <a:avLst/>
            </a:prstGeom>
          </p:spPr>
        </p:pic>
        <p:sp>
          <p:nvSpPr>
            <p:cNvPr id="21" name="Pfeil nach unten 20"/>
            <p:cNvSpPr/>
            <p:nvPr/>
          </p:nvSpPr>
          <p:spPr>
            <a:xfrm rot="5400000">
              <a:off x="7636247" y="1050553"/>
              <a:ext cx="198347" cy="242047"/>
            </a:xfrm>
            <a:prstGeom prst="downArrow">
              <a:avLst/>
            </a:prstGeom>
            <a:solidFill>
              <a:srgbClr val="F15A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Pfeil nach unten 21"/>
            <p:cNvSpPr/>
            <p:nvPr/>
          </p:nvSpPr>
          <p:spPr>
            <a:xfrm rot="5400000">
              <a:off x="7607413" y="1316132"/>
              <a:ext cx="198347" cy="242047"/>
            </a:xfrm>
            <a:prstGeom prst="downArrow">
              <a:avLst/>
            </a:prstGeom>
            <a:solidFill>
              <a:srgbClr val="F15A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Pfeil nach unten 22"/>
            <p:cNvSpPr/>
            <p:nvPr/>
          </p:nvSpPr>
          <p:spPr>
            <a:xfrm rot="5400000">
              <a:off x="7728436" y="3713193"/>
              <a:ext cx="198347" cy="242047"/>
            </a:xfrm>
            <a:prstGeom prst="downArrow">
              <a:avLst/>
            </a:prstGeom>
            <a:solidFill>
              <a:srgbClr val="F15A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Pfeil nach unten 23"/>
            <p:cNvSpPr/>
            <p:nvPr/>
          </p:nvSpPr>
          <p:spPr>
            <a:xfrm rot="5400000">
              <a:off x="7985351" y="4043644"/>
              <a:ext cx="198347" cy="242047"/>
            </a:xfrm>
            <a:prstGeom prst="downArrow">
              <a:avLst/>
            </a:prstGeom>
            <a:solidFill>
              <a:srgbClr val="F15A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Pfeil nach unten 24"/>
            <p:cNvSpPr/>
            <p:nvPr/>
          </p:nvSpPr>
          <p:spPr>
            <a:xfrm rot="5400000">
              <a:off x="7743154" y="4750957"/>
              <a:ext cx="198347" cy="242047"/>
            </a:xfrm>
            <a:prstGeom prst="downArrow">
              <a:avLst/>
            </a:prstGeom>
            <a:solidFill>
              <a:srgbClr val="F15A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Pfeil nach unten 25"/>
            <p:cNvSpPr/>
            <p:nvPr/>
          </p:nvSpPr>
          <p:spPr>
            <a:xfrm rot="5400000">
              <a:off x="6206678" y="2927158"/>
              <a:ext cx="198347" cy="242047"/>
            </a:xfrm>
            <a:prstGeom prst="downArrow">
              <a:avLst/>
            </a:prstGeom>
            <a:solidFill>
              <a:srgbClr val="F15A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Pfeil nach unten 26"/>
            <p:cNvSpPr/>
            <p:nvPr/>
          </p:nvSpPr>
          <p:spPr>
            <a:xfrm rot="5400000">
              <a:off x="8090795" y="1514479"/>
              <a:ext cx="198347" cy="242047"/>
            </a:xfrm>
            <a:prstGeom prst="downArrow">
              <a:avLst/>
            </a:prstGeom>
            <a:solidFill>
              <a:srgbClr val="F15A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Pfeil nach unten 27"/>
            <p:cNvSpPr/>
            <p:nvPr/>
          </p:nvSpPr>
          <p:spPr>
            <a:xfrm rot="5400000">
              <a:off x="7758541" y="1815022"/>
              <a:ext cx="198347" cy="242047"/>
            </a:xfrm>
            <a:prstGeom prst="downArrow">
              <a:avLst/>
            </a:prstGeom>
            <a:solidFill>
              <a:srgbClr val="F15A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55013" y="43545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69960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12"/>
    </mc:Choice>
    <mc:Fallback xmlns="">
      <p:transition spd="slow" advTm="27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>
          <a:xfrm>
            <a:off x="363238" y="108147"/>
            <a:ext cx="8504559" cy="772636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>
                <a:solidFill>
                  <a:srgbClr val="000066"/>
                </a:solidFill>
                <a:latin typeface="Calibri" panose="020F0502020204030204" pitchFamily="34" charset="0"/>
              </a:rPr>
              <a:t>Hands on!</a:t>
            </a:r>
            <a:endParaRPr lang="en-US" sz="2800" dirty="0">
              <a:solidFill>
                <a:srgbClr val="000066"/>
              </a:solidFill>
              <a:latin typeface="Calibri" panose="020F0502020204030204" pitchFamily="34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270873" y="-5657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dirty="0">
              <a:latin typeface="Calibri" panose="020F050202020403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5558240" y="1159316"/>
            <a:ext cx="33522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/>
              <a:t>https://github.com/cest-sources/Z-cw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363238" y="1123147"/>
            <a:ext cx="2507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/>
              <a:t>C:\labnotebook\codes\Z-cw</a:t>
            </a:r>
            <a:endParaRPr lang="en-US" sz="1400" b="1" dirty="0"/>
          </a:p>
        </p:txBody>
      </p:sp>
      <p:grpSp>
        <p:nvGrpSpPr>
          <p:cNvPr id="13" name="Gruppieren 12"/>
          <p:cNvGrpSpPr/>
          <p:nvPr/>
        </p:nvGrpSpPr>
        <p:grpSpPr>
          <a:xfrm>
            <a:off x="2305429" y="1599011"/>
            <a:ext cx="4385743" cy="1211424"/>
            <a:chOff x="2145958" y="1430923"/>
            <a:chExt cx="4385743" cy="1211424"/>
          </a:xfrm>
        </p:grpSpPr>
        <p:pic>
          <p:nvPicPr>
            <p:cNvPr id="9" name="Grafik 8"/>
            <p:cNvPicPr>
              <a:picLocks noChangeAspect="1"/>
            </p:cNvPicPr>
            <p:nvPr/>
          </p:nvPicPr>
          <p:blipFill rotWithShape="1">
            <a:blip r:embed="rId5"/>
            <a:srcRect t="8165" b="75606"/>
            <a:stretch/>
          </p:blipFill>
          <p:spPr>
            <a:xfrm>
              <a:off x="2145958" y="1430923"/>
              <a:ext cx="4385743" cy="666818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5"/>
            <a:srcRect t="21113" b="75942"/>
            <a:stretch/>
          </p:blipFill>
          <p:spPr>
            <a:xfrm>
              <a:off x="2145958" y="2097741"/>
              <a:ext cx="4385743" cy="544606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11" name="Pfeil nach rechts 10"/>
            <p:cNvSpPr/>
            <p:nvPr/>
          </p:nvSpPr>
          <p:spPr>
            <a:xfrm rot="10800000">
              <a:off x="2630587" y="2070845"/>
              <a:ext cx="3205437" cy="484094"/>
            </a:xfrm>
            <a:prstGeom prst="rightArrow">
              <a:avLst/>
            </a:prstGeom>
            <a:solidFill>
              <a:srgbClr val="F15A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3583494" y="2171584"/>
              <a:ext cx="7633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dirty="0" smtClean="0">
                  <a:solidFill>
                    <a:schemeClr val="bg1"/>
                  </a:solidFill>
                </a:rPr>
                <a:t>git clone</a:t>
              </a:r>
              <a:endParaRPr lang="en-US" sz="11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Pfeil nach rechts 17"/>
          <p:cNvSpPr/>
          <p:nvPr/>
        </p:nvSpPr>
        <p:spPr>
          <a:xfrm rot="10800000">
            <a:off x="4612339" y="2238933"/>
            <a:ext cx="1383155" cy="484094"/>
          </a:xfrm>
          <a:prstGeom prst="rightArrow">
            <a:avLst/>
          </a:prstGeom>
          <a:solidFill>
            <a:srgbClr val="F15A5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363238" y="496830"/>
            <a:ext cx="64717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</a:t>
            </a:r>
            <a:r>
              <a:rPr lang="de-DE" dirty="0" err="1" smtClean="0"/>
              <a:t>lready</a:t>
            </a:r>
            <a:r>
              <a:rPr lang="de-DE" dirty="0" smtClean="0"/>
              <a:t> </a:t>
            </a:r>
            <a:r>
              <a:rPr lang="de-DE" dirty="0" err="1" smtClean="0"/>
              <a:t>installed</a:t>
            </a:r>
            <a:r>
              <a:rPr lang="de-DE" dirty="0" smtClean="0"/>
              <a:t>: </a:t>
            </a:r>
            <a:r>
              <a:rPr lang="de-DE" dirty="0" err="1" smtClean="0"/>
              <a:t>Matlab</a:t>
            </a:r>
            <a:r>
              <a:rPr lang="de-DE" dirty="0" smtClean="0"/>
              <a:t>, git </a:t>
            </a:r>
            <a:r>
              <a:rPr lang="de-DE" sz="1100" dirty="0" smtClean="0"/>
              <a:t>(</a:t>
            </a:r>
            <a:r>
              <a:rPr lang="en-US" sz="1200" dirty="0" smtClean="0">
                <a:hlinkClick r:id="rId6"/>
              </a:rPr>
              <a:t>git-scm.com</a:t>
            </a:r>
            <a:r>
              <a:rPr lang="de-DE" sz="1100" dirty="0" smtClean="0"/>
              <a:t>)</a:t>
            </a:r>
            <a:r>
              <a:rPr lang="de-DE" sz="2800" dirty="0" smtClean="0"/>
              <a:t>, </a:t>
            </a:r>
            <a:r>
              <a:rPr lang="de-DE" dirty="0" err="1" smtClean="0"/>
              <a:t>TortoiseGit</a:t>
            </a:r>
            <a:r>
              <a:rPr lang="de-DE" dirty="0" smtClean="0"/>
              <a:t> </a:t>
            </a:r>
            <a:r>
              <a:rPr lang="de-DE" sz="1200" dirty="0" smtClean="0"/>
              <a:t>(</a:t>
            </a:r>
            <a:r>
              <a:rPr lang="de-DE" sz="1200" dirty="0" smtClean="0">
                <a:hlinkClick r:id="rId7"/>
              </a:rPr>
              <a:t>tortoisegit.org</a:t>
            </a:r>
            <a:r>
              <a:rPr lang="de-DE" sz="1200" dirty="0" smtClean="0"/>
              <a:t>) </a:t>
            </a:r>
            <a:endParaRPr lang="en-US" dirty="0"/>
          </a:p>
        </p:txBody>
      </p:sp>
      <p:sp>
        <p:nvSpPr>
          <p:cNvPr id="19" name="Textfeld 18"/>
          <p:cNvSpPr txBox="1"/>
          <p:nvPr/>
        </p:nvSpPr>
        <p:spPr>
          <a:xfrm>
            <a:off x="2529963" y="3362950"/>
            <a:ext cx="35958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/>
              <a:t>Live </a:t>
            </a:r>
            <a:r>
              <a:rPr lang="de-DE" dirty="0" err="1" smtClean="0"/>
              <a:t>demo</a:t>
            </a:r>
            <a:endParaRPr lang="de-DE" dirty="0" smtClean="0"/>
          </a:p>
          <a:p>
            <a:pPr algn="ctr"/>
            <a:r>
              <a:rPr lang="en-US" dirty="0">
                <a:hlinkClick r:id="rId8"/>
              </a:rPr>
              <a:t>https://</a:t>
            </a:r>
            <a:r>
              <a:rPr lang="en-US" dirty="0" smtClean="0">
                <a:hlinkClick r:id="rId8"/>
              </a:rPr>
              <a:t>youtu.be/NG0MBnbDGY8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55013" y="43545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1981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22"/>
    </mc:Choice>
    <mc:Fallback xmlns="">
      <p:transition spd="slow" advTm="26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fik 18"/>
          <p:cNvPicPr>
            <a:picLocks noChangeAspect="1"/>
          </p:cNvPicPr>
          <p:nvPr/>
        </p:nvPicPr>
        <p:blipFill rotWithShape="1">
          <a:blip r:embed="rId5"/>
          <a:srcRect l="48708" t="24012" r="36826" b="14092"/>
          <a:stretch/>
        </p:blipFill>
        <p:spPr>
          <a:xfrm>
            <a:off x="6971568" y="976160"/>
            <a:ext cx="1667435" cy="4013014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>
          <a:xfrm>
            <a:off x="363238" y="108147"/>
            <a:ext cx="8504559" cy="772636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solidFill>
                  <a:srgbClr val="000066"/>
                </a:solidFill>
                <a:latin typeface="Calibri" panose="020F0502020204030204" pitchFamily="34" charset="0"/>
              </a:rPr>
              <a:t>Hands on!</a:t>
            </a:r>
          </a:p>
        </p:txBody>
      </p:sp>
      <p:sp>
        <p:nvSpPr>
          <p:cNvPr id="5" name="Rechteck 4"/>
          <p:cNvSpPr/>
          <p:nvPr/>
        </p:nvSpPr>
        <p:spPr>
          <a:xfrm>
            <a:off x="270873" y="-56572"/>
            <a:ext cx="18473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800" dirty="0">
              <a:latin typeface="Calibri" panose="020F050202020403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5510134" y="797531"/>
            <a:ext cx="33522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/>
              <a:t>https://github.com/cest-sources/Z-cw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296191" y="731412"/>
            <a:ext cx="2507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/>
              <a:t>C:\labnotebook\codes\Z-cw</a:t>
            </a:r>
            <a:endParaRPr lang="en-US" sz="1400" b="1" dirty="0"/>
          </a:p>
        </p:txBody>
      </p:sp>
      <p:grpSp>
        <p:nvGrpSpPr>
          <p:cNvPr id="13" name="Gruppieren 12"/>
          <p:cNvGrpSpPr/>
          <p:nvPr/>
        </p:nvGrpSpPr>
        <p:grpSpPr>
          <a:xfrm>
            <a:off x="2097788" y="1352159"/>
            <a:ext cx="4385743" cy="3394011"/>
            <a:chOff x="2145958" y="1430923"/>
            <a:chExt cx="4385743" cy="3394011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 rotWithShape="1">
            <a:blip r:embed="rId6"/>
            <a:srcRect t="21113" b="20696"/>
            <a:stretch/>
          </p:blipFill>
          <p:spPr>
            <a:xfrm>
              <a:off x="2145958" y="2433917"/>
              <a:ext cx="4385743" cy="2391017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9" name="Grafik 8"/>
            <p:cNvPicPr>
              <a:picLocks noChangeAspect="1"/>
            </p:cNvPicPr>
            <p:nvPr/>
          </p:nvPicPr>
          <p:blipFill rotWithShape="1">
            <a:blip r:embed="rId6"/>
            <a:srcRect t="8165" b="75606"/>
            <a:stretch/>
          </p:blipFill>
          <p:spPr>
            <a:xfrm>
              <a:off x="2145958" y="1430923"/>
              <a:ext cx="4385743" cy="666818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10" name="Grafik 9"/>
            <p:cNvPicPr>
              <a:picLocks noChangeAspect="1"/>
            </p:cNvPicPr>
            <p:nvPr/>
          </p:nvPicPr>
          <p:blipFill rotWithShape="1">
            <a:blip r:embed="rId6"/>
            <a:srcRect t="21113" b="75942"/>
            <a:stretch/>
          </p:blipFill>
          <p:spPr>
            <a:xfrm>
              <a:off x="2145958" y="2097741"/>
              <a:ext cx="4385743" cy="336177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11" name="Pfeil nach rechts 10"/>
            <p:cNvSpPr/>
            <p:nvPr/>
          </p:nvSpPr>
          <p:spPr>
            <a:xfrm rot="10800000">
              <a:off x="2630587" y="2070845"/>
              <a:ext cx="3205437" cy="484094"/>
            </a:xfrm>
            <a:prstGeom prst="rightArrow">
              <a:avLst/>
            </a:prstGeom>
            <a:solidFill>
              <a:srgbClr val="F15A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3583494" y="2171584"/>
              <a:ext cx="76335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00" b="1" dirty="0" smtClean="0">
                  <a:solidFill>
                    <a:schemeClr val="bg1"/>
                  </a:solidFill>
                </a:rPr>
                <a:t>git clone</a:t>
              </a:r>
              <a:endParaRPr lang="en-US" sz="11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Pfeil nach rechts 17"/>
          <p:cNvSpPr/>
          <p:nvPr/>
        </p:nvSpPr>
        <p:spPr>
          <a:xfrm rot="10800000">
            <a:off x="4404699" y="1992081"/>
            <a:ext cx="1383155" cy="484094"/>
          </a:xfrm>
          <a:prstGeom prst="rightArrow">
            <a:avLst/>
          </a:prstGeom>
          <a:solidFill>
            <a:srgbClr val="F15A5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feil nach links und rechts 13"/>
          <p:cNvSpPr/>
          <p:nvPr/>
        </p:nvSpPr>
        <p:spPr>
          <a:xfrm>
            <a:off x="2564406" y="4161452"/>
            <a:ext cx="3223448" cy="516294"/>
          </a:xfrm>
          <a:prstGeom prst="leftRightArrow">
            <a:avLst>
              <a:gd name="adj1" fmla="val 50000"/>
              <a:gd name="adj2" fmla="val 66225"/>
            </a:avLst>
          </a:prstGeom>
          <a:solidFill>
            <a:srgbClr val="F15A5C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feil nach links und rechts 14"/>
          <p:cNvSpPr/>
          <p:nvPr/>
        </p:nvSpPr>
        <p:spPr>
          <a:xfrm>
            <a:off x="2563426" y="4161452"/>
            <a:ext cx="1827334" cy="520460"/>
          </a:xfrm>
          <a:prstGeom prst="leftRightArrow">
            <a:avLst>
              <a:gd name="adj1" fmla="val 50000"/>
              <a:gd name="adj2" fmla="val 66225"/>
            </a:avLst>
          </a:prstGeom>
          <a:solidFill>
            <a:srgbClr val="F15A5C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feld 15"/>
          <p:cNvSpPr txBox="1"/>
          <p:nvPr/>
        </p:nvSpPr>
        <p:spPr>
          <a:xfrm>
            <a:off x="3216032" y="4282474"/>
            <a:ext cx="6126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b="1" dirty="0" smtClean="0">
                <a:solidFill>
                  <a:schemeClr val="bg1"/>
                </a:solidFill>
              </a:rPr>
              <a:t>git diff</a:t>
            </a:r>
            <a:endParaRPr lang="en-US" sz="1100" b="1" dirty="0">
              <a:solidFill>
                <a:schemeClr val="bg1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55013" y="4354513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09956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65"/>
    </mc:Choice>
    <mc:Fallback xmlns="">
      <p:transition spd="slow" advTm="18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The main branch can be protected, so you cannot push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Push to another branch, e.g. </a:t>
            </a:r>
            <a:r>
              <a:rPr lang="en-US" dirty="0" err="1" smtClean="0">
                <a:solidFill>
                  <a:schemeClr val="tx1"/>
                </a:solidFill>
              </a:rPr>
              <a:t>dev_mz</a:t>
            </a:r>
            <a:endParaRPr lang="en-US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And make a merge request.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Another person can now review your changes and merge the branch to the main branch.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>
                <a:solidFill>
                  <a:schemeClr val="tx1"/>
                </a:solidFill>
              </a:rPr>
              <a:t>Branches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Merge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requests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55013" y="43545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43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72"/>
    </mc:Choice>
    <mc:Fallback xmlns="">
      <p:transition spd="slow" advTm="23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For any problem or feature request you can create an issue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There things can be discussed, </a:t>
            </a:r>
            <a:r>
              <a:rPr lang="en-US" dirty="0" err="1" smtClean="0">
                <a:solidFill>
                  <a:schemeClr val="tx1"/>
                </a:solidFill>
              </a:rPr>
              <a:t>todo</a:t>
            </a:r>
            <a:r>
              <a:rPr lang="en-US" dirty="0" smtClean="0">
                <a:solidFill>
                  <a:schemeClr val="tx1"/>
                </a:solidFill>
              </a:rPr>
              <a:t> list be made and people assigned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>
                <a:solidFill>
                  <a:schemeClr val="tx1"/>
                </a:solidFill>
              </a:rPr>
              <a:t>Issues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55013" y="43545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76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23"/>
    </mc:Choice>
    <mc:Fallback xmlns="">
      <p:transition spd="slow" advTm="19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nhaltsplatzhalter 2"/>
          <p:cNvPicPr>
            <a:picLocks noGrp="1" noChangeAspect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432" y="684213"/>
            <a:ext cx="5053537" cy="4130675"/>
          </a:xfrm>
        </p:spPr>
      </p:pic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tx1"/>
                </a:solidFill>
              </a:rPr>
              <a:t>m</a:t>
            </a:r>
            <a:r>
              <a:rPr lang="de-DE" dirty="0" err="1" smtClean="0">
                <a:solidFill>
                  <a:schemeClr val="tx1"/>
                </a:solidFill>
              </a:rPr>
              <a:t>ore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commands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5013" y="43545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80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82"/>
    </mc:Choice>
    <mc:Fallback xmlns="">
      <p:transition spd="slow" advTm="215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2|4.6|12.5|9.2|3.6|1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4.4|17.3|4.1|1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3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1|16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1|16.2"/>
</p:tagLst>
</file>

<file path=ppt/theme/theme1.xml><?xml version="1.0" encoding="utf-8"?>
<a:theme xmlns:a="http://schemas.openxmlformats.org/drawingml/2006/main" name="Titelfolienmaster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A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haltsseit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A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307</Words>
  <Application>Microsoft Office PowerPoint</Application>
  <PresentationFormat>Bildschirmpräsentation (16:9)</PresentationFormat>
  <Paragraphs>80</Paragraphs>
  <Slides>10</Slides>
  <Notes>0</Notes>
  <HiddenSlides>0</HiddenSlides>
  <MMClips>11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Times New Roman</vt:lpstr>
      <vt:lpstr>Titelfolienmaster</vt:lpstr>
      <vt:lpstr>Inhaltsseite</vt:lpstr>
      <vt:lpstr>Part 2: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Branches and Merge requests</vt:lpstr>
      <vt:lpstr>Issues</vt:lpstr>
      <vt:lpstr>more commands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FAU</dc:creator>
  <cp:lastModifiedBy>M Zaiss</cp:lastModifiedBy>
  <cp:revision>354</cp:revision>
  <dcterms:created xsi:type="dcterms:W3CDTF">2014-02-08T08:57:37Z</dcterms:created>
  <dcterms:modified xsi:type="dcterms:W3CDTF">2022-09-28T20:07:47Z</dcterms:modified>
</cp:coreProperties>
</file>